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17" r:id="rId1"/>
  </p:sldMasterIdLst>
  <p:sldIdLst>
    <p:sldId id="257" r:id="rId2"/>
    <p:sldId id="278" r:id="rId3"/>
    <p:sldId id="270" r:id="rId4"/>
    <p:sldId id="267" r:id="rId5"/>
    <p:sldId id="271" r:id="rId6"/>
    <p:sldId id="272" r:id="rId7"/>
    <p:sldId id="273" r:id="rId8"/>
    <p:sldId id="274" r:id="rId9"/>
    <p:sldId id="275" r:id="rId10"/>
    <p:sldId id="259" r:id="rId11"/>
    <p:sldId id="262" r:id="rId12"/>
    <p:sldId id="276" r:id="rId13"/>
    <p:sldId id="277" r:id="rId14"/>
    <p:sldId id="292" r:id="rId15"/>
    <p:sldId id="258" r:id="rId16"/>
    <p:sldId id="293" r:id="rId17"/>
    <p:sldId id="279" r:id="rId18"/>
    <p:sldId id="280" r:id="rId19"/>
    <p:sldId id="295" r:id="rId20"/>
    <p:sldId id="283" r:id="rId21"/>
    <p:sldId id="294" r:id="rId22"/>
    <p:sldId id="282" r:id="rId23"/>
    <p:sldId id="285" r:id="rId24"/>
    <p:sldId id="286" r:id="rId25"/>
    <p:sldId id="287" r:id="rId26"/>
  </p:sldIdLst>
  <p:sldSz cx="9144000" cy="6858000" type="screen4x3"/>
  <p:notesSz cx="6797675" cy="9926638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-blagoustr3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71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15" autoAdjust="0"/>
    <p:restoredTop sz="94660"/>
  </p:normalViewPr>
  <p:slideViewPr>
    <p:cSldViewPr>
      <p:cViewPr varScale="1">
        <p:scale>
          <a:sx n="110" d="100"/>
          <a:sy n="110" d="100"/>
        </p:scale>
        <p:origin x="149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203200" y="0"/>
            <a:ext cx="3778250" cy="6858000"/>
            <a:chOff x="203200" y="0"/>
            <a:chExt cx="3778250" cy="6858001"/>
          </a:xfrm>
        </p:grpSpPr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>
                <a:gd name="T0" fmla="*/ 0 w 860"/>
                <a:gd name="T1" fmla="*/ 0 h 2502"/>
                <a:gd name="T2" fmla="*/ 860 w 860"/>
                <a:gd name="T3" fmla="*/ 2502 h 2502"/>
              </a:gdLst>
              <a:ahLst/>
              <a:cxnLst>
                <a:cxn ang="0">
                  <a:pos x="0" y="2445"/>
                </a:cxn>
                <a:cxn ang="0">
                  <a:pos x="228" y="2502"/>
                </a:cxn>
                <a:cxn ang="0">
                  <a:pos x="860" y="0"/>
                </a:cxn>
                <a:cxn ang="0">
                  <a:pos x="620" y="0"/>
                </a:cxn>
                <a:cxn ang="0">
                  <a:pos x="0" y="2445"/>
                </a:cxn>
              </a:cxnLst>
              <a:rect l="T0" t="T1" r="T2" b="T3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Freeform 7"/>
            <p:cNvSpPr/>
            <p:nvPr/>
          </p:nvSpPr>
          <p:spPr bwMode="auto">
            <a:xfrm>
              <a:off x="203200" y="0"/>
              <a:ext cx="1336675" cy="3862389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7" name="Freeform 8"/>
            <p:cNvSpPr/>
            <p:nvPr/>
          </p:nvSpPr>
          <p:spPr bwMode="auto">
            <a:xfrm>
              <a:off x="207963" y="3776664"/>
              <a:ext cx="1936750" cy="3081337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8" name="Freeform 9"/>
            <p:cNvSpPr/>
            <p:nvPr/>
          </p:nvSpPr>
          <p:spPr bwMode="auto">
            <a:xfrm>
              <a:off x="646113" y="3886201"/>
              <a:ext cx="2373312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9" name="Freeform 10"/>
            <p:cNvSpPr/>
            <p:nvPr/>
          </p:nvSpPr>
          <p:spPr bwMode="auto">
            <a:xfrm>
              <a:off x="641350" y="3881439"/>
              <a:ext cx="3340100" cy="2976562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0" name="Freeform 11"/>
            <p:cNvSpPr/>
            <p:nvPr/>
          </p:nvSpPr>
          <p:spPr bwMode="auto">
            <a:xfrm>
              <a:off x="203200" y="3771901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1" name="Freeform 12"/>
          <p:cNvSpPr>
            <a:spLocks/>
          </p:cNvSpPr>
          <p:nvPr/>
        </p:nvSpPr>
        <p:spPr bwMode="auto">
          <a:xfrm>
            <a:off x="203200" y="3771900"/>
            <a:ext cx="361950" cy="90488"/>
          </a:xfrm>
          <a:custGeom>
            <a:avLst/>
            <a:gdLst>
              <a:gd name="T0" fmla="*/ 0 w 228"/>
              <a:gd name="T1" fmla="*/ 0 h 57"/>
              <a:gd name="T2" fmla="*/ 228 w 228"/>
              <a:gd name="T3" fmla="*/ 57 h 57"/>
            </a:gdLst>
            <a:ahLst/>
            <a:cxnLst>
              <a:cxn ang="0">
                <a:pos x="228" y="57"/>
              </a:cxn>
              <a:cxn ang="0">
                <a:pos x="0" y="0"/>
              </a:cxn>
              <a:cxn ang="0">
                <a:pos x="222" y="54"/>
              </a:cxn>
              <a:cxn ang="0">
                <a:pos x="228" y="57"/>
              </a:cxn>
            </a:cxnLst>
            <a:rect l="T0" t="T1" r="T2" b="T3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Freeform 13"/>
          <p:cNvSpPr>
            <a:spLocks/>
          </p:cNvSpPr>
          <p:nvPr/>
        </p:nvSpPr>
        <p:spPr bwMode="auto">
          <a:xfrm>
            <a:off x="560388" y="3867150"/>
            <a:ext cx="61912" cy="80963"/>
          </a:xfrm>
          <a:custGeom>
            <a:avLst/>
            <a:gdLst>
              <a:gd name="T0" fmla="*/ 0 w 39"/>
              <a:gd name="T1" fmla="*/ 0 h 51"/>
              <a:gd name="T2" fmla="*/ 39 w 39"/>
              <a:gd name="T3" fmla="*/ 51 h 51"/>
            </a:gdLst>
            <a:ahLst/>
            <a:cxnLst>
              <a:cxn ang="0">
                <a:pos x="0" y="0"/>
              </a:cxn>
              <a:cxn ang="0">
                <a:pos x="39" y="51"/>
              </a:cxn>
              <a:cxn ang="0">
                <a:pos x="3" y="0"/>
              </a:cxn>
              <a:cxn ang="0">
                <a:pos x="0" y="0"/>
              </a:cxn>
            </a:cxnLst>
            <a:rect l="T0" t="T1" r="T2" b="T3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7326313" y="6116638"/>
            <a:ext cx="8572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A14FE-5513-4A02-8E8F-D669FC275164}" type="datetimeFigureOut">
              <a:rPr lang="en-US"/>
              <a:pPr>
                <a:defRPr/>
              </a:pPr>
              <a:t>2/6/2019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4263" y="6116638"/>
            <a:ext cx="36083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638" y="6116638"/>
            <a:ext cx="4111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EFD58-2AEA-4D9F-8265-D5EE4E06F8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095EF-827C-46F3-8DDC-31C77421A5CF}" type="datetimeFigureOut">
              <a:rPr lang="en-US"/>
              <a:pPr>
                <a:defRPr/>
              </a:pPr>
              <a:t>2/6/2019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66B7C-0970-43BA-B801-A8472FD6DC7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C633D-DE56-428F-B2AA-A1BC364E18F7}" type="datetimeFigureOut">
              <a:rPr lang="en-US"/>
              <a:pPr>
                <a:defRPr/>
              </a:pPr>
              <a:t>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B37C0-76B7-423D-BC8F-E4FEF5E8AA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969963" y="863600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  <a:cs typeface="+mn-cs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172450" y="2819400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2279D-F09A-4B7C-B17F-1F799884D911}" type="datetimeFigureOut">
              <a:rPr lang="en-US"/>
              <a:pPr>
                <a:defRPr/>
              </a:pPr>
              <a:t>2/6/2019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4F2F3-84F5-47FD-BA7C-127178F60C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EEA1E-EA36-443D-8032-18B8DBE3A8B5}" type="datetimeFigureOut">
              <a:rPr lang="en-US"/>
              <a:pPr>
                <a:defRPr/>
              </a:pPr>
              <a:t>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4AD9E-C2FB-4C9E-9DE0-B9FD25A36F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969963" y="863600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  <a:cs typeface="+mn-cs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172450" y="2819400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398C8-F5A9-466B-86B9-68FF489DAA52}" type="datetimeFigureOut">
              <a:rPr lang="en-US"/>
              <a:pPr>
                <a:defRPr/>
              </a:pPr>
              <a:t>2/6/2019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487ED-5A6C-48B4-95B3-AEBD5DC5E2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AAD0B-5E89-4D6F-A5E3-013A27C7CAC4}" type="datetimeFigureOut">
              <a:rPr lang="en-US"/>
              <a:pPr>
                <a:defRPr/>
              </a:pPr>
              <a:t>2/6/2019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D453C-A607-4419-AD5C-BFCEA54123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6E4F3-EC0C-4705-95D6-B2EAC12E663A}" type="datetimeFigureOut">
              <a:rPr lang="en-US"/>
              <a:pPr>
                <a:defRPr/>
              </a:pPr>
              <a:t>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22372-7131-4CE7-9A5E-8AAD86345F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8B4EF-CC7E-47C7-9B02-FC0D1A34108B}" type="datetimeFigureOut">
              <a:rPr lang="en-US"/>
              <a:pPr>
                <a:defRPr/>
              </a:pPr>
              <a:t>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3F4C2-98D3-43DC-90C3-F61ADF7A08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3775" y="6108700"/>
            <a:ext cx="8572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DDDCF-3532-4F3D-A8F6-4F5A5EC4927D}" type="datetimeFigureOut">
              <a:rPr lang="en-US"/>
              <a:pPr>
                <a:defRPr/>
              </a:pPr>
              <a:t>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3263" y="6108700"/>
            <a:ext cx="53133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175" y="6108700"/>
            <a:ext cx="4286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A1CCE-175A-4BFB-A9C0-251C628D04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29757-7198-46E8-B105-B74BE285C693}" type="datetimeFigureOut">
              <a:rPr lang="en-US"/>
              <a:pPr>
                <a:defRPr/>
              </a:pPr>
              <a:t>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44B16-11F4-407F-9BEA-97B32A8C7E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CFB83-2277-441B-AEC4-F8A0266D03B0}" type="datetimeFigureOut">
              <a:rPr lang="en-US"/>
              <a:pPr>
                <a:defRPr/>
              </a:pPr>
              <a:t>2/6/2019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E1062-9F9C-4A41-9F0E-E5F70BB745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1895D-7C2A-475D-8A39-21F6082B9197}" type="datetimeFigureOut">
              <a:rPr lang="en-US"/>
              <a:pPr>
                <a:defRPr/>
              </a:pPr>
              <a:t>2/6/2019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21E5F-98A1-4039-814C-386706AE18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45AD2-F9A6-495F-B36A-08BDB553B483}" type="datetimeFigureOut">
              <a:rPr lang="en-US"/>
              <a:pPr>
                <a:defRPr/>
              </a:pPr>
              <a:t>2/6/2019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A202A-4AB5-458A-92D6-5DC4A3B81E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9EBD2-6622-491D-8741-53E9AAC8C2DF}" type="datetimeFigureOut">
              <a:rPr lang="en-US"/>
              <a:pPr>
                <a:defRPr/>
              </a:pPr>
              <a:t>2/6/2019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D5C56-40F7-404F-9543-0924E58E7A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FD9E8-1620-4C26-A706-885F4CBA9666}" type="datetimeFigureOut">
              <a:rPr lang="en-US"/>
              <a:pPr>
                <a:defRPr/>
              </a:pPr>
              <a:t>2/6/2019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88C5C-B56D-4020-9EFF-A5FCC246A0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0CE18-B343-43BF-9505-B7DA584F69F4}" type="datetimeFigureOut">
              <a:rPr lang="en-US"/>
              <a:pPr>
                <a:defRPr/>
              </a:pPr>
              <a:t>2/6/2019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8401E-1466-484A-883A-61CBEC95E3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3"/>
          <p:cNvGrpSpPr>
            <a:grpSpLocks/>
          </p:cNvGrpSpPr>
          <p:nvPr/>
        </p:nvGrpSpPr>
        <p:grpSpPr bwMode="auto">
          <a:xfrm>
            <a:off x="0" y="0"/>
            <a:ext cx="2132013" cy="6858000"/>
            <a:chOff x="0" y="0"/>
            <a:chExt cx="2132013" cy="6858001"/>
          </a:xfrm>
        </p:grpSpPr>
        <p:sp>
          <p:nvSpPr>
            <p:cNvPr id="1032" name="Freeform 6"/>
            <p:cNvSpPr>
              <a:spLocks/>
            </p:cNvSpPr>
            <p:nvPr/>
          </p:nvSpPr>
          <p:spPr bwMode="auto">
            <a:xfrm>
              <a:off x="0" y="0"/>
              <a:ext cx="1073150" cy="5291138"/>
            </a:xfrm>
            <a:custGeom>
              <a:avLst/>
              <a:gdLst>
                <a:gd name="T0" fmla="*/ 0 w 676"/>
                <a:gd name="T1" fmla="*/ 0 h 3333"/>
                <a:gd name="T2" fmla="*/ 676 w 676"/>
                <a:gd name="T3" fmla="*/ 3333 h 3333"/>
              </a:gdLst>
              <a:ahLst/>
              <a:cxnLst>
                <a:cxn ang="0">
                  <a:pos x="0" y="3132"/>
                </a:cxn>
                <a:cxn ang="0">
                  <a:pos x="0" y="3312"/>
                </a:cxn>
                <a:cxn ang="0">
                  <a:pos x="126" y="3333"/>
                </a:cxn>
                <a:cxn ang="0">
                  <a:pos x="676" y="0"/>
                </a:cxn>
                <a:cxn ang="0">
                  <a:pos x="514" y="0"/>
                </a:cxn>
                <a:cxn ang="0">
                  <a:pos x="0" y="3132"/>
                </a:cxn>
              </a:cxnLst>
              <a:rect l="T0" t="T1" r="T2" b="T3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9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4"/>
              <a:ext cx="906463" cy="1195387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1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1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4"/>
              <a:ext cx="1377950" cy="1500187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982663" y="457200"/>
            <a:ext cx="7704137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82663" y="2667000"/>
            <a:ext cx="7704137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063" y="6116638"/>
            <a:ext cx="858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 smtClean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7178262D-2241-4B30-9C72-280414DDD4F0}" type="datetimeFigureOut">
              <a:rPr lang="en-US"/>
              <a:pPr>
                <a:defRPr/>
              </a:pPr>
              <a:t>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7550" y="6116638"/>
            <a:ext cx="53133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i="0" dirty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4050" y="6116638"/>
            <a:ext cx="412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 smtClean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9C7B8E78-08D1-4537-A580-499BCBFA50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5" r:id="rId1"/>
    <p:sldLayoutId id="2147484336" r:id="rId2"/>
    <p:sldLayoutId id="2147484322" r:id="rId3"/>
    <p:sldLayoutId id="2147484323" r:id="rId4"/>
    <p:sldLayoutId id="2147484324" r:id="rId5"/>
    <p:sldLayoutId id="2147484325" r:id="rId6"/>
    <p:sldLayoutId id="2147484326" r:id="rId7"/>
    <p:sldLayoutId id="2147484327" r:id="rId8"/>
    <p:sldLayoutId id="2147484328" r:id="rId9"/>
    <p:sldLayoutId id="2147484329" r:id="rId10"/>
    <p:sldLayoutId id="2147484330" r:id="rId11"/>
    <p:sldLayoutId id="2147484337" r:id="rId12"/>
    <p:sldLayoutId id="2147484331" r:id="rId13"/>
    <p:sldLayoutId id="2147484338" r:id="rId14"/>
    <p:sldLayoutId id="2147484332" r:id="rId15"/>
    <p:sldLayoutId id="2147484333" r:id="rId16"/>
    <p:sldLayoutId id="2147484334" r:id="rId17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000" kern="1200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fontAlgn="base">
        <a:spcBef>
          <a:spcPct val="20000"/>
        </a:spcBef>
        <a:spcAft>
          <a:spcPts val="600"/>
        </a:spcAft>
        <a:buClr>
          <a:srgbClr val="CA2D74"/>
        </a:buClr>
        <a:buSzPct val="145000"/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ts val="600"/>
        </a:spcAft>
        <a:buClr>
          <a:srgbClr val="CA2D74"/>
        </a:buClr>
        <a:buSzPct val="145000"/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457200" rtl="0" fontAlgn="base">
        <a:spcBef>
          <a:spcPct val="20000"/>
        </a:spcBef>
        <a:spcAft>
          <a:spcPts val="600"/>
        </a:spcAft>
        <a:buClr>
          <a:srgbClr val="CA2D74"/>
        </a:buClr>
        <a:buSzPct val="145000"/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indent="-171450" algn="l" defTabSz="457200" rtl="0" fontAlgn="base">
        <a:spcBef>
          <a:spcPct val="20000"/>
        </a:spcBef>
        <a:spcAft>
          <a:spcPts val="600"/>
        </a:spcAft>
        <a:buClr>
          <a:srgbClr val="CA2D74"/>
        </a:buClr>
        <a:buSzPct val="145000"/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71450" algn="l" defTabSz="457200" rtl="0" fontAlgn="base">
        <a:spcBef>
          <a:spcPct val="20000"/>
        </a:spcBef>
        <a:spcAft>
          <a:spcPts val="600"/>
        </a:spcAft>
        <a:buClr>
          <a:srgbClr val="CA2D74"/>
        </a:buClr>
        <a:buSzPct val="145000"/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1116013" y="188913"/>
            <a:ext cx="7772400" cy="503237"/>
          </a:xfrm>
        </p:spPr>
        <p:txBody>
          <a:bodyPr/>
          <a:lstStyle/>
          <a:p>
            <a:r>
              <a:rPr lang="ru-RU" sz="1900" b="1" smtClean="0">
                <a:ln>
                  <a:noFill/>
                </a:ln>
              </a:rPr>
              <a:t>Краткая характеристика благоустраиваемой территории</a:t>
            </a:r>
            <a:r>
              <a:rPr lang="ru-RU" sz="1900" smtClean="0">
                <a:ln>
                  <a:noFill/>
                </a:ln>
              </a:rPr>
              <a:t>.</a:t>
            </a:r>
            <a:endParaRPr lang="ru-RU" sz="1900" b="1" smtClean="0">
              <a:ln>
                <a:noFill/>
              </a:ln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16013" y="1052513"/>
            <a:ext cx="7772400" cy="5616575"/>
          </a:xfrm>
          <a:prstGeom prst="rect">
            <a:avLst/>
          </a:prstGeom>
          <a:effectLst/>
        </p:spPr>
        <p:txBody>
          <a:bodyPr anchor="ctr"/>
          <a:lstStyle/>
          <a:p>
            <a:pPr defTabSz="457200"/>
            <a:endParaRPr lang="ru-RU">
              <a:latin typeface="Corbel" pitchFamily="34" charset="0"/>
            </a:endParaRPr>
          </a:p>
          <a:p>
            <a:pPr defTabSz="457200"/>
            <a:r>
              <a:rPr lang="ru-RU">
                <a:latin typeface="Corbel" pitchFamily="34" charset="0"/>
              </a:rPr>
              <a:t>Микрорайон Силикат , «Центральная аллея»</a:t>
            </a:r>
          </a:p>
          <a:p>
            <a:pPr defTabSz="457200"/>
            <a:endParaRPr lang="ru-RU">
              <a:latin typeface="Corbel" pitchFamily="34" charset="0"/>
            </a:endParaRPr>
          </a:p>
          <a:p>
            <a:pPr algn="just" defTabSz="457200"/>
            <a:r>
              <a:rPr lang="ru-RU">
                <a:latin typeface="Corbel" pitchFamily="34" charset="0"/>
              </a:rPr>
              <a:t>             В названии этого городского микрорайона отразилась история и память о предприятиях, давших начало нынешнему городу: городской микрорайон «Силикат» некогда вырос вокруг Люберецкого комбината строительных материалов и конструкций.</a:t>
            </a:r>
          </a:p>
          <a:p>
            <a:pPr algn="just" defTabSz="457200"/>
            <a:r>
              <a:rPr lang="ru-RU">
                <a:latin typeface="Corbel" pitchFamily="34" charset="0"/>
              </a:rPr>
              <a:t>             Общая площадь территории, на которой планируется проведение работ по благоустройству, составляет около 6700 кв.м. Данная территория «</a:t>
            </a:r>
            <a:r>
              <a:rPr lang="ru-RU"/>
              <a:t>Пешеходная зона</a:t>
            </a:r>
            <a:r>
              <a:rPr lang="ru-RU">
                <a:latin typeface="Corbel" pitchFamily="34" charset="0"/>
              </a:rPr>
              <a:t>» включает в себя площадь из твердого покрытия (асфальт, плитка) около 3800 кв.м и площадь зеленых насаждений (деревья, газон), около  2900 кв. м.</a:t>
            </a:r>
          </a:p>
          <a:p>
            <a:pPr algn="just" defTabSz="457200"/>
            <a:r>
              <a:rPr lang="ru-RU">
                <a:latin typeface="Corbel" pitchFamily="34" charset="0"/>
              </a:rPr>
              <a:t>              На территории, подлежащей благоустройству, находятся памятник воинский славы: танк и мемориал, посвященный Великой Отечественной войне.</a:t>
            </a:r>
          </a:p>
          <a:p>
            <a:pPr algn="just" defTabSz="457200"/>
            <a:r>
              <a:rPr lang="ru-RU">
                <a:latin typeface="Corbel" pitchFamily="34" charset="0"/>
              </a:rPr>
              <a:t>              Свое начало «Центральная аллея» берет от остановочного пункта, являющегося визитной карточкой микрорайона и городского округа в частности. Вдоль «Центральной аллеи», по обе стороны, находятся жилые дома  50-х годов с прилегающими газонами и зелеными насаждениями в  виде кустарников и деревьев. Заканчивается «Центральная аллея»  памятником «</a:t>
            </a:r>
            <a:r>
              <a:rPr lang="ru-RU"/>
              <a:t>Танк</a:t>
            </a:r>
            <a:r>
              <a:rPr lang="ru-RU">
                <a:latin typeface="Corbel" pitchFamily="34" charset="0"/>
              </a:rPr>
              <a:t>», мемориалом, посвященном Великой Отечественной войне, и ДК «Силикат». </a:t>
            </a:r>
            <a:r>
              <a:rPr lang="ru-RU" b="1">
                <a:latin typeface="Corbel" pitchFamily="34" charset="0"/>
              </a:rPr>
              <a:t>        </a:t>
            </a:r>
          </a:p>
          <a:p>
            <a:pPr algn="just" defTabSz="457200"/>
            <a:endParaRPr lang="ru-RU">
              <a:latin typeface="Corbel" pitchFamily="34" charset="0"/>
            </a:endParaRPr>
          </a:p>
          <a:p>
            <a:pPr algn="just" defTabSz="457200"/>
            <a:endParaRPr lang="ru-RU">
              <a:latin typeface="Corbel" pitchFamily="34" charset="0"/>
            </a:endParaRPr>
          </a:p>
          <a:p>
            <a:pPr defTabSz="457200"/>
            <a:r>
              <a:rPr lang="ru-RU">
                <a:latin typeface="Corbel" pitchFamily="34" charset="0"/>
              </a:rPr>
              <a:t> </a:t>
            </a:r>
            <a:endParaRPr lang="ru-RU" b="1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 txBox="1">
            <a:spLocks/>
          </p:cNvSpPr>
          <p:nvPr/>
        </p:nvSpPr>
        <p:spPr bwMode="auto">
          <a:xfrm>
            <a:off x="963613" y="358775"/>
            <a:ext cx="7772400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/>
            <a:r>
              <a:rPr lang="ru-RU" sz="2000" b="1">
                <a:latin typeface="Corbel" pitchFamily="34" charset="0"/>
              </a:rPr>
              <a:t>План-схема привязки объектов  </a:t>
            </a:r>
          </a:p>
        </p:txBody>
      </p:sp>
      <p:cxnSp>
        <p:nvCxnSpPr>
          <p:cNvPr id="61" name="Прямая со стрелкой 60"/>
          <p:cNvCxnSpPr/>
          <p:nvPr/>
        </p:nvCxnSpPr>
        <p:spPr>
          <a:xfrm flipH="1">
            <a:off x="7380288" y="1773238"/>
            <a:ext cx="144462" cy="1079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796" name="Picture 6" descr="G:\МКУ Развитие\Общественная территория\Я люблю СИЛИКАТ\территория с фото зон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908050"/>
            <a:ext cx="8134350" cy="530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3" name="Прямая со стрелкой 62"/>
          <p:cNvCxnSpPr/>
          <p:nvPr/>
        </p:nvCxnSpPr>
        <p:spPr>
          <a:xfrm>
            <a:off x="1547813" y="3068638"/>
            <a:ext cx="0" cy="647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>
            <a:off x="3203575" y="2781300"/>
            <a:ext cx="0" cy="5032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>
            <a:off x="5076825" y="2492375"/>
            <a:ext cx="0" cy="5762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 flipH="1">
            <a:off x="7308850" y="1989138"/>
            <a:ext cx="215900" cy="10080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 flipV="1">
            <a:off x="5795963" y="3500438"/>
            <a:ext cx="2520950" cy="15128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 flipH="1" flipV="1">
            <a:off x="7380288" y="3789363"/>
            <a:ext cx="71437" cy="7921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 flipH="1" flipV="1">
            <a:off x="3635375" y="4437063"/>
            <a:ext cx="360363" cy="2873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/>
          <p:nvPr/>
        </p:nvCxnSpPr>
        <p:spPr>
          <a:xfrm flipH="1" flipV="1">
            <a:off x="2484438" y="4652963"/>
            <a:ext cx="71437" cy="3603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 descr="data:image/png;base64,iVBORw0KGgoAAAANSUhEUgAAAc8AAAIgCAYAAADjguLhAAAcU0lEQVR4Xu3YwY0exxlF0ZmEtGIYdiSKR5HYYcxKCY0BB0CwcIkCXulo3R+bff5HXECfX19f3x/+I0CAAAECBH5Z4FM8f9nKgwQIECBA4P8C4mkIBAgQIEDgUEA8D8E8ToAAAQIExNMGCBAgQIDAoYB4HoJ5nAABAgQIiKcNECBAgACBQwHxPATzOAECBAgQEE8bIECAAAEChwLieQjmcQIECBAgIJ42QIAAAQIEDgXE8xDM4wQIECBAQDxtgAABAgQIHAqI5yGYxwkQIECAgHjaAAECBAgQOBQQz0MwjxMgQIAAAfG0AQIECBAgcCggnodgHidAgAABAuJpAwQIECBA4FBAPA/BPE6AAAECBMTTBggQIECAwKGAeB6CeZwAAQIECIinDRAgQIAAgUMB8TwE8zgBAgQIEBBPGyBAgAABAocC4nkI5nECBAgQICCeNkCAAAECBA4FxPMQzOMECBAgQEA8bYAAAQIECBwKiOchmMcJECBAgIB42gABAgQIEDgUEM9DMI8TIECAAAHxtAECBAgQIHAoIJ6HYB4nQIAAAQLiaQMECBAgQOBQQDwPwTxOgAABAgTE0wYIECBAgMChgHgegnmcAAECBAiIpw0QIECAAIFDAfE8BPM4AQIECBAQTxsgQIAAAQKHAuJ5COZxAgQIECAgnjZAgAABAgQOBcTzEMzjBAgQIEBAPG2AAAECBAgcCojnIZjHCRAgQICAeNoAAQIECBA4FBDPQzCPEyBAgAAB8bQBAgQIECBwKCCeh2AeJ0CAAAEC4mkDBAgQIEDgUEA8D8E8ToAAAQIExNMGCBAgQIDAoYB4HoJ5nAABAgQIiOfPN/D35+fnX2ZCgACBf5rA9/f3nx8fH3/80777V79XPH8u9d8fP378+1cxPUeAAIFXBL6+vv7z8fHxr1e+53d/h3iK5+/elD+PAIEHBMTz5z+ieIrnA//MfQIBAr9bQDzFs2zK/7Yt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P9+/Pz86/yB7glQIDAosD39/efHx8ffyz+3W/8nT+/vr6+b7zIOwgQIECAwCsC4vnKL+k7CBAgQOCagHheo/YiAgQIEHhFQDxf+SV9BwECBAhcExDPa9ReRIAAAQKvCIjnK7+k7yBAgACBawLieY3aiwgQIEDgFQHxfOWX9B0ECBAgcE1APK9RexEBAgQIvCIgnq/8kr6DAAECBK4JiOc1ai8iQIAAgVcExPOVX9J3ECBAgMA1AfG8Ru1FBAgQIPCKgHi+8kv6DgIECBC4JiCe16i9iAABAgReERDPV35J30GAAAEC1wTE8xq1FxEgQIDAKwLi+cov6TsIECBA4JqAeF6j9iICBAgQeEVAPF/5JX0HAQIECFwTEM9r1F5EgAABAq8IiOcrv6TvIECAAIFrAuJ5jdqLCBAgQOAVAfF85Zf0HQQIECBwTUA8r1F7EQECBAi8IiCer/ySvoMAAQIErgmI5zVqLyJAgACBVwTE85Vf0ncQIECAwDUB8bxG7UUECBAg8IqAeL7yS/oOAgQIELgmIJ7XqL2IAAECBF4REM9XfknfQYAAAQLXBMTzGrUXESBAgMArAuL5yi/pOwgQIEDgmoB4XqP2IgIECBB4RUA8X/klfQcBAgQIXBMQz2vUXkSAAAECrwiI5yu/pO8gQIAAgWsC4nmN2osIECBA4BUB8Xzll/QdBAgQIHBNQDyvUXsRAQIECLwiIJ6v/JK+gwABAgSuCYjnNWovIkCAAIFXBMTzlV/SdxAgQIDANQHxvEbtRQQIECDwioB4vvJL+g4CBAgQuCYgnteovYgAAQIEXhEQz1d+Sd9BgAABAtcExPMatRcRIECAwCsC4vnKL+k7CBAgQOCagHheo/YiAgQIEHhFQDxf+SV9BwECBAhcExDPa9ReRIAAAQKvCIjnK7+k7yBAgACBawL/A2bNuWKCQKNO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endParaRPr lang="ru-RU">
              <a:latin typeface="Corbel" pitchFamily="34" charset="0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03350" y="404813"/>
            <a:ext cx="7200900" cy="4365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 smtClean="0"/>
              <a:t>Существующие объекты общественной территории, которые должны быть учтены при разработке общей концепции благоустройства</a:t>
            </a:r>
            <a:endParaRPr lang="ru-RU" sz="2000" b="1" dirty="0"/>
          </a:p>
        </p:txBody>
      </p:sp>
      <p:pic>
        <p:nvPicPr>
          <p:cNvPr id="34820" name="Picture 2" descr="G:\МКУ Развитие\Общественная территория\Я люблю СИЛИКАТ\Танк Мать-Родин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1052513"/>
            <a:ext cx="6911975" cy="50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63713" y="6165850"/>
            <a:ext cx="7200900" cy="436563"/>
          </a:xfrm>
          <a:prstGeom prst="rect">
            <a:avLst/>
          </a:prstGeom>
          <a:effectLst/>
        </p:spPr>
        <p:txBody>
          <a:bodyPr anchor="ctr">
            <a:normAutofit/>
          </a:bodyPr>
          <a:lstStyle/>
          <a:p>
            <a:pPr defTabSz="457200"/>
            <a:r>
              <a:rPr lang="ru-RU" sz="2000">
                <a:latin typeface="Corbel" pitchFamily="34" charset="0"/>
              </a:rPr>
              <a:t> 1. Воинский памятник: «танк»</a:t>
            </a:r>
            <a:endParaRPr lang="ru-RU" sz="2000" b="1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 descr="data:image/png;base64,iVBORw0KGgoAAAANSUhEUgAAAc8AAAIgCAYAAADjguLhAAAcU0lEQVR4Xu3YwY0exxlF0ZmEtGIYdiSKR5HYYcxKCY0BB0CwcIkCXulo3R+bff5HXECfX19f3x/+I0CAAAECBH5Z4FM8f9nKgwQIECBA4P8C4mkIBAgQIEDgUEA8D8E8ToAAAQIExNMGCBAgQIDAoYB4HoJ5nAABAgQIiKcNECBAgACBQwHxPATzOAECBAgQEE8bIECAAAEChwLieQjmcQIECBAgIJ42QIAAAQIEDgXE8xDM4wQIECBAQDxtgAABAgQIHAqI5yGYxwkQIECAgHjaAAECBAgQOBQQz0MwjxMgQIAAAfG0AQIECBAgcCggnodgHidAgAABAuJpAwQIECBA4FBAPA/BPE6AAAECBMTTBggQIECAwKGAeB6CeZwAAQIECIinDRAgQIAAgUMB8TwE8zgBAgQIEBBPGyBAgAABAocC4nkI5nECBAgQICCeNkCAAAECBA4FxPMQzOMECBAgQEA8bYAAAQIECBwKiOchmMcJECBAgIB42gABAgQIEDgUEM9DMI8TIECAAAHxtAECBAgQIHAoIJ6HYB4nQIAAAQLiaQMECBAgQOBQQDwPwTxOgAABAgTE0wYIECBAgMChgHgegnmcAAECBAiIpw0QIECAAIFDAfE8BPM4AQIECBAQTxsgQIAAAQKHAuJ5COZxAgQIECAgnjZAgAABAgQOBcTzEMzjBAgQIEBAPG2AAAECBAgcCojnIZjHCRAgQICAeNoAAQIECBA4FBDPQzCPEyBAgAAB8bQBAgQIECBwKCCeh2AeJ0CAAAEC4mkDBAgQIEDgUEA8D8E8ToAAAQIExNMGCBAgQIDAoYB4HoJ5nAABAgQIiOfPN/D35+fnX2ZCgACBf5rA9/f3nx8fH3/80777V79XPH8u9d8fP378+1cxPUeAAIFXBL6+vv7z8fHxr1e+53d/h3iK5+/elD+PAIEHBMTz5z+ieIrnA//MfQIBAr9bQDzFs2zK/7Yt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P9+/Pz86/yB7glQIDAosD39/efHx8ffyz+3W/8nT+/vr6+b7zIOwgQIECAwCsC4vnKL+k7CBAgQOCagHheo/YiAgQIEHhFQDxf+SV9BwECBAhcExDPa9ReRIAAAQKvCIjnK7+k7yBAgACBawLieY3aiwgQIEDgFQHxfOWX9B0ECBAgcE1APK9RexEBAgQIvCIgnq/8kr6DAAECBK4JiOc1ai8iQIAAgVcExPOVX9J3ECBAgMA1AfG8Ru1FBAgQIPCKgHi+8kv6DgIECBC4JiCe16i9iAABAgReERDPV35J30GAAAEC1wTE8xq1FxEgQIDAKwLi+cov6TsIECBA4JqAeF6j9iICBAgQeEVAPF/5JX0HAQIECFwTEM9r1F5EgAABAq8IiOcrv6TvIECAAIFrAuJ5jdqLCBAgQOAVAfF85Zf0HQQIECBwTUA8r1F7EQECBAi8IiCer/ySvoMAAQIErgmI5zVqLyJAgACBVwTE85Vf0ncQIECAwDUB8bxG7UUECBAg8IqAeL7yS/oOAgQIELgmIJ7XqL2IAAECBF4REM9XfknfQYAAAQLXBMTzGrUXESBAgMArAuL5yi/pOwgQIEDgmoB4XqP2IgIECBB4RUA8X/klfQcBAgQIXBMQz2vUXkSAAAECrwiI5yu/pO8gQIAAgWsC4nmN2osIECBA4BUB8Xzll/QdBAgQIHBNQDyvUXsRAQIECLwiIJ6v/JK+gwABAgSuCYjnNWovIkCAAIFXBMTzlV/SdxAgQIDANQHxvEbtRQQIECDwioB4vvJL+g4CBAgQuCYgnteovYgAAQIEXhEQz1d+Sd9BgAABAtcExPMatRcRIECAwCsC4vnKL+k7CBAgQOCagHheo/YiAgQIEHhFQDxf+SV9BwECBAhcExDPa9ReRIAAAQKvCIjnK7+k7yBAgACBawL/A2bNuWKCQKNO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endParaRPr lang="ru-RU">
              <a:latin typeface="Corbel" pitchFamily="34" charset="0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03350" y="404813"/>
            <a:ext cx="7200900" cy="4365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 smtClean="0"/>
              <a:t>Существующие объекты общественной территории, которые должны быть учтены при разработке общей концепции благоустройства</a:t>
            </a:r>
            <a:endParaRPr lang="ru-RU" sz="20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619250" y="6165850"/>
            <a:ext cx="7200900" cy="436563"/>
          </a:xfrm>
          <a:prstGeom prst="rect">
            <a:avLst/>
          </a:prstGeom>
          <a:effectLst/>
        </p:spPr>
        <p:txBody>
          <a:bodyPr anchor="ctr">
            <a:normAutofit fontScale="97500"/>
          </a:bodyPr>
          <a:lstStyle/>
          <a:p>
            <a:pPr defTabSz="457200" fontAlgn="auto">
              <a:spcAft>
                <a:spcPts val="0"/>
              </a:spcAft>
              <a:defRPr/>
            </a:pPr>
            <a:r>
              <a:rPr lang="ru-RU" sz="2000" dirty="0">
                <a:latin typeface="+mn-lt"/>
                <a:cs typeface="+mn-cs"/>
              </a:rPr>
              <a:t> 2. Мемориал Великой Отечественной войны</a:t>
            </a:r>
            <a:endParaRPr lang="ru-RU" sz="2000" b="1" dirty="0">
              <a:ln w="3175" cmpd="sng">
                <a:noFill/>
              </a:ln>
              <a:latin typeface="+mj-lt"/>
              <a:ea typeface="+mj-ea"/>
              <a:cs typeface="+mj-cs"/>
            </a:endParaRPr>
          </a:p>
        </p:txBody>
      </p:sp>
      <p:pic>
        <p:nvPicPr>
          <p:cNvPr id="35845" name="Picture 2" descr="G:\МКУ Развитие\Общественная территория\Я люблю СИЛИКАТ\_23289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1052513"/>
            <a:ext cx="7561262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 descr="data:image/png;base64,iVBORw0KGgoAAAANSUhEUgAAAc8AAAIgCAYAAADjguLhAAAcU0lEQVR4Xu3YwY0exxlF0ZmEtGIYdiSKR5HYYcxKCY0BB0CwcIkCXulo3R+bff5HXECfX19f3x/+I0CAAAECBH5Z4FM8f9nKgwQIECBA4P8C4mkIBAgQIEDgUEA8D8E8ToAAAQIExNMGCBAgQIDAoYB4HoJ5nAABAgQIiKcNECBAgACBQwHxPATzOAECBAgQEE8bIECAAAEChwLieQjmcQIECBAgIJ42QIAAAQIEDgXE8xDM4wQIECBAQDxtgAABAgQIHAqI5yGYxwkQIECAgHjaAAECBAgQOBQQz0MwjxMgQIAAAfG0AQIECBAgcCggnodgHidAgAABAuJpAwQIECBA4FBAPA/BPE6AAAECBMTTBggQIECAwKGAeB6CeZwAAQIECIinDRAgQIAAgUMB8TwE8zgBAgQIEBBPGyBAgAABAocC4nkI5nECBAgQICCeNkCAAAECBA4FxPMQzOMECBAgQEA8bYAAAQIECBwKiOchmMcJECBAgIB42gABAgQIEDgUEM9DMI8TIECAAAHxtAECBAgQIHAoIJ6HYB4nQIAAAQLiaQMECBAgQOBQQDwPwTxOgAABAgTE0wYIECBAgMChgHgegnmcAAECBAiIpw0QIECAAIFDAfE8BPM4AQIECBAQTxsgQIAAAQKHAuJ5COZxAgQIECAgnjZAgAABAgQOBcTzEMzjBAgQIEBAPG2AAAECBAgcCojnIZjHCRAgQICAeNoAAQIECBA4FBDPQzCPEyBAgAAB8bQBAgQIECBwKCCeh2AeJ0CAAAEC4mkDBAgQIEDgUEA8D8E8ToAAAQIExNMGCBAgQIDAoYB4HoJ5nAABAgQIiOfPN/D35+fnX2ZCgACBf5rA9/f3nx8fH3/80777V79XPH8u9d8fP378+1cxPUeAAIFXBL6+vv7z8fHxr1e+53d/h3iK5+/elD+PAIEHBMTz5z+ieIrnA//MfQIBAr9bQDzFs2zK/7Yt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P9+/Pz86/yB7glQIDAosD39/efHx8ffyz+3W/8nT+/vr6+b7zIOwgQIECAwCsC4vnKL+k7CBAgQOCagHheo/YiAgQIEHhFQDxf+SV9BwECBAhcExDPa9ReRIAAAQKvCIjnK7+k7yBAgACBawLieY3aiwgQIEDgFQHxfOWX9B0ECBAgcE1APK9RexEBAgQIvCIgnq/8kr6DAAECBK4JiOc1ai8iQIAAgVcExPOVX9J3ECBAgMA1AfG8Ru1FBAgQIPCKgHi+8kv6DgIECBC4JiCe16i9iAABAgReERDPV35J30GAAAEC1wTE8xq1FxEgQIDAKwLi+cov6TsIECBA4JqAeF6j9iICBAgQeEVAPF/5JX0HAQIECFwTEM9r1F5EgAABAq8IiOcrv6TvIECAAIFrAuJ5jdqLCBAgQOAVAfF85Zf0HQQIECBwTUA8r1F7EQECBAi8IiCer/ySvoMAAQIErgmI5zVqLyJAgACBVwTE85Vf0ncQIECAwDUB8bxG7UUECBAg8IqAeL7yS/oOAgQIELgmIJ7XqL2IAAECBF4REM9XfknfQYAAAQLXBMTzGrUXESBAgMArAuL5yi/pOwgQIEDgmoB4XqP2IgIECBB4RUA8X/klfQcBAgQIXBMQz2vUXkSAAAECrwiI5yu/pO8gQIAAgWsC4nmN2osIECBA4BUB8Xzll/QdBAgQIHBNQDyvUXsRAQIECLwiIJ6v/JK+gwABAgSuCYjnNWovIkCAAIFXBMTzlV/SdxAgQIDANQHxvEbtRQQIECDwioB4vvJL+g4CBAgQuCYgnteovYgAAQIEXhEQz1d+Sd9BgAABAtcExPMatRcRIECAwCsC4vnKL+k7CBAgQOCagHheo/YiAgQIEHhFQDxf+SV9BwECBAhcExDPa9ReRIAAAQKvCIjnK7+k7yBAgACBawL/A2bNuWKCQKNO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endParaRPr lang="ru-RU">
              <a:latin typeface="Corbel" pitchFamily="34" charset="0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03350" y="404813"/>
            <a:ext cx="7200900" cy="4365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 smtClean="0"/>
              <a:t>Существующие объекты общественной территории, которые должны быть учтены при разработке общей концепции благоустройства</a:t>
            </a:r>
            <a:endParaRPr lang="ru-RU" sz="20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692275" y="6165850"/>
            <a:ext cx="7200900" cy="436563"/>
          </a:xfrm>
          <a:prstGeom prst="rect">
            <a:avLst/>
          </a:prstGeom>
          <a:effectLst/>
        </p:spPr>
        <p:txBody>
          <a:bodyPr anchor="ctr">
            <a:normAutofit fontScale="97500"/>
          </a:bodyPr>
          <a:lstStyle/>
          <a:p>
            <a:pPr defTabSz="457200" fontAlgn="auto">
              <a:spcAft>
                <a:spcPts val="0"/>
              </a:spcAft>
              <a:defRPr/>
            </a:pPr>
            <a:r>
              <a:rPr lang="ru-RU" sz="2000" dirty="0">
                <a:latin typeface="+mn-lt"/>
                <a:cs typeface="+mn-cs"/>
              </a:rPr>
              <a:t>3. Мемориал Великой Отечественной войны</a:t>
            </a:r>
            <a:endParaRPr lang="ru-RU" sz="2000" b="1" dirty="0">
              <a:ln w="3175" cmpd="sng">
                <a:noFill/>
              </a:ln>
              <a:latin typeface="+mj-lt"/>
              <a:ea typeface="+mj-ea"/>
              <a:cs typeface="+mj-cs"/>
            </a:endParaRPr>
          </a:p>
        </p:txBody>
      </p:sp>
      <p:pic>
        <p:nvPicPr>
          <p:cNvPr id="36869" name="Picture 3" descr="G:\МКУ Развитие\Общественная территория\Я люблю СИЛИКАТ\Мемориал Великой отечестенной войны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5" y="1052513"/>
            <a:ext cx="7161213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data:image/png;base64,iVBORw0KGgoAAAANSUhEUgAAAc8AAAIgCAYAAADjguLhAAAcU0lEQVR4Xu3YwY0exxlF0ZmEtGIYdiSKR5HYYcxKCY0BB0CwcIkCXulo3R+bff5HXECfX19f3x/+I0CAAAECBH5Z4FM8f9nKgwQIECBA4P8C4mkIBAgQIEDgUEA8D8E8ToAAAQIExNMGCBAgQIDAoYB4HoJ5nAABAgQIiKcNECBAgACBQwHxPATzOAECBAgQEE8bIECAAAEChwLieQjmcQIECBAgIJ42QIAAAQIEDgXE8xDM4wQIECBAQDxtgAABAgQIHAqI5yGYxwkQIECAgHjaAAECBAgQOBQQz0MwjxMgQIAAAfG0AQIECBAgcCggnodgHidAgAABAuJpAwQIECBA4FBAPA/BPE6AAAECBMTTBggQIECAwKGAeB6CeZwAAQIECIinDRAgQIAAgUMB8TwE8zgBAgQIEBBPGyBAgAABAocC4nkI5nECBAgQICCeNkCAAAECBA4FxPMQzOMECBAgQEA8bYAAAQIECBwKiOchmMcJECBAgIB42gABAgQIEDgUEM9DMI8TIECAAAHxtAECBAgQIHAoIJ6HYB4nQIAAAQLiaQMECBAgQOBQQDwPwTxOgAABAgTE0wYIECBAgMChgHgegnmcAAECBAiIpw0QIECAAIFDAfE8BPM4AQIECBAQTxsgQIAAAQKHAuJ5COZxAgQIECAgnjZAgAABAgQOBcTzEMzjBAgQIEBAPG2AAAECBAgcCojnIZjHCRAgQICAeNoAAQIECBA4FBDPQzCPEyBAgAAB8bQBAgQIECBwKCCeh2AeJ0CAAAEC4mkDBAgQIEDgUEA8D8E8ToAAAQIExNMGCBAgQIDAoYB4HoJ5nAABAgQIiOfPN/D35+fnX2ZCgACBf5rA9/f3nx8fH3/80777V79XPH8u9d8fP378+1cxPUeAAIFXBL6+vv7z8fHxr1e+53d/h3iK5+/elD+PAIEHBMTz5z+ieIrnA//MfQIBAr9bQDzFs2zK/7Yt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MVz6LnlgCBWQHxFM8yXvEsem4JEJgVEE/xLOP9+/Pz86/yB7glQIDAosD39/efHx8ffyz+3W/8nT+/vr6+b7zIOwgQIECAwCsC4vnKL+k7CBAgQOCagHheo/YiAgQIEHhFQDxf+SV9BwECBAhcExDPa9ReRIAAAQKvCIjnK7+k7yBAgACBawLieY3aiwgQIEDgFQHxfOWX9B0ECBAgcE1APK9RexEBAgQIvCIgnq/8kr6DAAECBK4JiOc1ai8iQIAAgVcExPOVX9J3ECBAgMA1AfG8Ru1FBAgQIPCKgHi+8kv6DgIECBC4JiCe16i9iAABAgReERDPV35J30GAAAEC1wTE8xq1FxEgQIDAKwLi+cov6TsIECBA4JqAeF6j9iICBAgQeEVAPF/5JX0HAQIECFwTEM9r1F5EgAABAq8IiOcrv6TvIECAAIFrAuJ5jdqLCBAgQOAVAfF85Zf0HQQIECBwTUA8r1F7EQECBAi8IiCer/ySvoMAAQIErgmI5zVqLyJAgACBVwTE85Vf0ncQIECAwDUB8bxG7UUECBAg8IqAeL7yS/oOAgQIELgmIJ7XqL2IAAECBF4REM9XfknfQYAAAQLXBMTzGrUXESBAgMArAuL5yi/pOwgQIEDgmoB4XqP2IgIECBB4RUA8X/klfQcBAgQIXBMQz2vUXkSAAAECrwiI5yu/pO8gQIAAgWsC4nmN2osIECBA4BUB8Xzll/QdBAgQIHBNQDyvUXsRAQIECLwiIJ6v/JK+gwABAgSuCYjnNWovIkCAAIFXBMTzlV/SdxAgQIDANQHxvEbtRQQIECDwioB4vvJL+g4CBAgQuCYgnteovYgAAQIEXhEQz1d+Sd9BgAABAtcExPMatRcRIECAwCsC4vnKL+k7CBAgQOCagHheo/YiAgQIEHhFQDxf+SV9BwECBAhcExDPa9ReRIAAAQKvCIjnK7+k7yBAgACBawL/A2bNuWKCQKNO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endParaRPr lang="ru-RU">
              <a:latin typeface="Corbel" pitchFamily="34" charset="0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03350" y="3284538"/>
            <a:ext cx="7489825" cy="438150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smtClean="0">
                <a:ln>
                  <a:noFill/>
                </a:ln>
              </a:rPr>
              <a:t/>
            </a:r>
            <a:br>
              <a:rPr lang="ru-RU" sz="2000" smtClean="0">
                <a:ln>
                  <a:noFill/>
                </a:ln>
              </a:rPr>
            </a:br>
            <a:r>
              <a:rPr lang="ru-RU" sz="2000" smtClean="0">
                <a:ln>
                  <a:noFill/>
                </a:ln>
              </a:rPr>
              <a:t>1. </a:t>
            </a:r>
            <a:r>
              <a:rPr lang="ru-RU" sz="1800" smtClean="0">
                <a:ln>
                  <a:noFill/>
                </a:ln>
              </a:rPr>
              <a:t>Создание рекреационной зоны для детей и взрослых;</a:t>
            </a:r>
            <a:br>
              <a:rPr lang="ru-RU" sz="1800" smtClean="0">
                <a:ln>
                  <a:noFill/>
                </a:ln>
              </a:rPr>
            </a:br>
            <a:r>
              <a:rPr lang="ru-RU" sz="1800" smtClean="0">
                <a:ln>
                  <a:noFill/>
                </a:ln>
              </a:rPr>
              <a:t>2. Демонтаж старого и установка нового ограждения;</a:t>
            </a:r>
            <a:br>
              <a:rPr lang="ru-RU" sz="1800" smtClean="0">
                <a:ln>
                  <a:noFill/>
                </a:ln>
              </a:rPr>
            </a:br>
            <a:r>
              <a:rPr lang="ru-RU" sz="1800" smtClean="0">
                <a:ln>
                  <a:noFill/>
                </a:ln>
              </a:rPr>
              <a:t>3. Удаление старых, сухих деревьев, выкорчевка пней, опиловка, кронирование;</a:t>
            </a:r>
            <a:br>
              <a:rPr lang="ru-RU" sz="1800" smtClean="0">
                <a:ln>
                  <a:noFill/>
                </a:ln>
              </a:rPr>
            </a:br>
            <a:r>
              <a:rPr lang="ru-RU" sz="1800" smtClean="0">
                <a:ln>
                  <a:noFill/>
                </a:ln>
              </a:rPr>
              <a:t>4. Озеленение (газон, кустарники, деревья);</a:t>
            </a:r>
            <a:br>
              <a:rPr lang="ru-RU" sz="1800" smtClean="0">
                <a:ln>
                  <a:noFill/>
                </a:ln>
              </a:rPr>
            </a:br>
            <a:r>
              <a:rPr lang="ru-RU" sz="1800" smtClean="0">
                <a:ln>
                  <a:noFill/>
                </a:ln>
              </a:rPr>
              <a:t>5. Установка освещения;</a:t>
            </a:r>
            <a:br>
              <a:rPr lang="ru-RU" sz="1800" smtClean="0">
                <a:ln>
                  <a:noFill/>
                </a:ln>
              </a:rPr>
            </a:br>
            <a:r>
              <a:rPr lang="ru-RU" sz="1800" smtClean="0">
                <a:ln>
                  <a:noFill/>
                </a:ln>
              </a:rPr>
              <a:t>6. Устройство фонтана;</a:t>
            </a:r>
            <a:br>
              <a:rPr lang="ru-RU" sz="1800" smtClean="0">
                <a:ln>
                  <a:noFill/>
                </a:ln>
              </a:rPr>
            </a:br>
            <a:r>
              <a:rPr lang="ru-RU" sz="1800" smtClean="0">
                <a:ln>
                  <a:noFill/>
                </a:ln>
              </a:rPr>
              <a:t>7. Установка малых архитектурных форм, в т.ч. арок, стелл, надписей «Силикат», «Я люблю Силикат» и т.д.;</a:t>
            </a:r>
            <a:br>
              <a:rPr lang="ru-RU" sz="1800" smtClean="0">
                <a:ln>
                  <a:noFill/>
                </a:ln>
              </a:rPr>
            </a:br>
            <a:r>
              <a:rPr lang="ru-RU" sz="1800" smtClean="0">
                <a:ln>
                  <a:noFill/>
                </a:ln>
              </a:rPr>
              <a:t>8. Работы по асфальтированию, укладка тротуарной плитки, устройство бордюрного камня;</a:t>
            </a:r>
            <a:br>
              <a:rPr lang="ru-RU" sz="1800" smtClean="0">
                <a:ln>
                  <a:noFill/>
                </a:ln>
              </a:rPr>
            </a:br>
            <a:r>
              <a:rPr lang="ru-RU" sz="1800" smtClean="0">
                <a:ln>
                  <a:noFill/>
                </a:ln>
              </a:rPr>
              <a:t>9. Реставрация забора (бетонные столбы, металлические секции)между домами 2 и 11;</a:t>
            </a:r>
            <a:br>
              <a:rPr lang="ru-RU" sz="1800" smtClean="0">
                <a:ln>
                  <a:noFill/>
                </a:ln>
              </a:rPr>
            </a:br>
            <a:r>
              <a:rPr lang="ru-RU" sz="1800" smtClean="0">
                <a:ln>
                  <a:noFill/>
                </a:ln>
              </a:rPr>
              <a:t>10. Декорирование канализационных люков колодцев (минимум 2 шт.);</a:t>
            </a:r>
            <a:br>
              <a:rPr lang="ru-RU" sz="1800" smtClean="0">
                <a:ln>
                  <a:noFill/>
                </a:ln>
              </a:rPr>
            </a:br>
            <a:r>
              <a:rPr lang="ru-RU" sz="1800" smtClean="0">
                <a:ln>
                  <a:noFill/>
                </a:ln>
              </a:rPr>
              <a:t>11. Реставрация мемориалов;</a:t>
            </a:r>
            <a:br>
              <a:rPr lang="ru-RU" sz="1800" smtClean="0">
                <a:ln>
                  <a:noFill/>
                </a:ln>
              </a:rPr>
            </a:br>
            <a:r>
              <a:rPr lang="ru-RU" sz="1800" smtClean="0">
                <a:ln>
                  <a:noFill/>
                </a:ln>
              </a:rPr>
              <a:t>12. Прочие работы ….</a:t>
            </a:r>
          </a:p>
        </p:txBody>
      </p:sp>
      <p:sp>
        <p:nvSpPr>
          <p:cNvPr id="37892" name="TextBox 1"/>
          <p:cNvSpPr txBox="1">
            <a:spLocks noChangeArrowheads="1"/>
          </p:cNvSpPr>
          <p:nvPr/>
        </p:nvSpPr>
        <p:spPr bwMode="auto">
          <a:xfrm>
            <a:off x="1619250" y="549275"/>
            <a:ext cx="66563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b="1">
                <a:latin typeface="Corbel" pitchFamily="34" charset="0"/>
              </a:rPr>
              <a:t>Предполагаемые виды работ, при наличии единой концепции:</a:t>
            </a:r>
            <a:endParaRPr lang="ru-RU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260350"/>
            <a:ext cx="7772400" cy="4365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 smtClean="0"/>
              <a:t>Планируемые архитектурные решения при благоустройстве общественной территории</a:t>
            </a:r>
            <a:endParaRPr lang="ru-RU" sz="2000" b="1" dirty="0"/>
          </a:p>
        </p:txBody>
      </p:sp>
      <p:pic>
        <p:nvPicPr>
          <p:cNvPr id="38917" name="Picture 5" descr="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1433513"/>
            <a:ext cx="7993063" cy="42116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260350"/>
            <a:ext cx="7772400" cy="4365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 smtClean="0"/>
              <a:t>Планируемые архитектурные решения при благоустройстве общественной территории</a:t>
            </a:r>
            <a:endParaRPr lang="ru-RU" sz="2000" b="1" dirty="0"/>
          </a:p>
        </p:txBody>
      </p:sp>
      <p:pic>
        <p:nvPicPr>
          <p:cNvPr id="40965" name="Picture 5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1125538"/>
            <a:ext cx="7848600" cy="43005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88913"/>
            <a:ext cx="7772400" cy="4365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 smtClean="0"/>
              <a:t>Планируемые архитектурные решения при благоустройстве общественной территории</a:t>
            </a:r>
            <a:endParaRPr lang="ru-RU" sz="2000" b="1" dirty="0"/>
          </a:p>
        </p:txBody>
      </p:sp>
      <p:pic>
        <p:nvPicPr>
          <p:cNvPr id="41989" name="Picture 5" descr="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1412875"/>
            <a:ext cx="8034337" cy="4321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88913"/>
            <a:ext cx="7772400" cy="4365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 smtClean="0"/>
              <a:t>Планируемые архитектурные решения при благоустройстве общественной территории</a:t>
            </a:r>
            <a:endParaRPr lang="ru-RU" sz="2000" b="1" dirty="0"/>
          </a:p>
        </p:txBody>
      </p:sp>
      <p:pic>
        <p:nvPicPr>
          <p:cNvPr id="43013" name="Picture 5" descr="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1196975"/>
            <a:ext cx="7777162" cy="4225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88913"/>
            <a:ext cx="7772400" cy="4365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 smtClean="0"/>
              <a:t>Планируемые архитектурные решения при благоустройстве общественной территории</a:t>
            </a:r>
            <a:endParaRPr lang="ru-RU" sz="2000" b="1" dirty="0"/>
          </a:p>
        </p:txBody>
      </p:sp>
      <p:pic>
        <p:nvPicPr>
          <p:cNvPr id="43013" name="Picture 5" descr="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1196975"/>
            <a:ext cx="7777162" cy="4225925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60" y="1052736"/>
            <a:ext cx="7784315" cy="491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1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25" y="549275"/>
            <a:ext cx="7772400" cy="436563"/>
          </a:xfrm>
        </p:spPr>
        <p:txBody>
          <a:bodyPr>
            <a:normAutofit fontScale="90000"/>
          </a:bodyPr>
          <a:lstStyle/>
          <a:p>
            <a:r>
              <a:rPr lang="ru-RU" sz="1800" b="1" smtClean="0">
                <a:ln>
                  <a:noFill/>
                </a:ln>
              </a:rPr>
              <a:t>Расположение общественной территории на карте города: </a:t>
            </a:r>
            <a:br>
              <a:rPr lang="ru-RU" sz="1800" b="1" smtClean="0">
                <a:ln>
                  <a:noFill/>
                </a:ln>
              </a:rPr>
            </a:br>
            <a:r>
              <a:rPr lang="ru-RU" sz="1800" b="1" smtClean="0">
                <a:ln>
                  <a:noFill/>
                </a:ln>
              </a:rPr>
              <a:t>мкр. Силикат, «Пешеходная зона»</a:t>
            </a:r>
            <a:br>
              <a:rPr lang="ru-RU" sz="1800" b="1" smtClean="0">
                <a:ln>
                  <a:noFill/>
                </a:ln>
              </a:rPr>
            </a:br>
            <a:endParaRPr lang="ru-RU" sz="1800" b="1" smtClean="0">
              <a:ln>
                <a:noFill/>
              </a:ln>
            </a:endParaRPr>
          </a:p>
        </p:txBody>
      </p:sp>
      <p:pic>
        <p:nvPicPr>
          <p:cNvPr id="21507" name="Рисунок 5"/>
          <p:cNvPicPr>
            <a:picLocks noChangeAspect="1" noChangeArrowheads="1"/>
          </p:cNvPicPr>
          <p:nvPr/>
        </p:nvPicPr>
        <p:blipFill>
          <a:blip r:embed="rId3"/>
          <a:srcRect l="15591" t="17574" r="31900" b="5199"/>
          <a:stretch>
            <a:fillRect/>
          </a:stretch>
        </p:blipFill>
        <p:spPr bwMode="auto">
          <a:xfrm>
            <a:off x="1619250" y="1268413"/>
            <a:ext cx="6551613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6443663" y="2205038"/>
            <a:ext cx="431800" cy="503237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5219700" y="2205038"/>
            <a:ext cx="1223963" cy="79216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219700" y="2997200"/>
            <a:ext cx="215900" cy="28733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4140200" y="3279775"/>
            <a:ext cx="1295400" cy="86995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 flipV="1">
            <a:off x="4067175" y="4076700"/>
            <a:ext cx="73025" cy="6985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3276600" y="4076700"/>
            <a:ext cx="790575" cy="50482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3276600" y="4581525"/>
            <a:ext cx="142875" cy="2159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>
            <a:off x="6011863" y="2708275"/>
            <a:ext cx="863600" cy="5715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 flipV="1">
            <a:off x="5976938" y="3246438"/>
            <a:ext cx="34925" cy="33337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>
            <a:off x="5076825" y="3246438"/>
            <a:ext cx="900113" cy="61436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 flipV="1">
            <a:off x="5003800" y="3789363"/>
            <a:ext cx="73025" cy="71437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>
            <a:off x="3419475" y="3789363"/>
            <a:ext cx="1584325" cy="100806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Заголовок 1"/>
          <p:cNvSpPr txBox="1">
            <a:spLocks/>
          </p:cNvSpPr>
          <p:nvPr/>
        </p:nvSpPr>
        <p:spPr>
          <a:xfrm>
            <a:off x="2717800" y="6269038"/>
            <a:ext cx="2771775" cy="441325"/>
          </a:xfrm>
          <a:prstGeom prst="rect">
            <a:avLst/>
          </a:prstGeom>
        </p:spPr>
        <p:txBody>
          <a:bodyPr bIns="91440" anchor="b"/>
          <a:lstStyle/>
          <a:p>
            <a:pPr algn="l" fontAlgn="auto">
              <a:spcAft>
                <a:spcPts val="0"/>
              </a:spcAft>
              <a:defRPr/>
            </a:pPr>
            <a:r>
              <a:rPr lang="ru-RU" sz="1600" b="1" dirty="0">
                <a:latin typeface="+mn-lt"/>
                <a:ea typeface="+mj-ea"/>
                <a:cs typeface="+mj-cs"/>
              </a:rPr>
              <a:t>Граница благоустройства</a:t>
            </a: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5526088" y="6510338"/>
            <a:ext cx="16208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88913"/>
            <a:ext cx="7772400" cy="4365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 smtClean="0"/>
              <a:t>Планируемые архитектурные решения при благоустройстве общественной территории</a:t>
            </a:r>
            <a:endParaRPr lang="ru-RU" sz="2000" b="1" dirty="0"/>
          </a:p>
        </p:txBody>
      </p:sp>
      <p:pic>
        <p:nvPicPr>
          <p:cNvPr id="45061" name="Picture 5" descr="4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836613"/>
            <a:ext cx="6116638" cy="5311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88913"/>
            <a:ext cx="7772400" cy="4365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 smtClean="0"/>
              <a:t>Планируемые архитектурные решения при благоустройстве общественной территории</a:t>
            </a:r>
            <a:endParaRPr lang="ru-RU" sz="2000" b="1" dirty="0"/>
          </a:p>
        </p:txBody>
      </p:sp>
      <p:pic>
        <p:nvPicPr>
          <p:cNvPr id="45061" name="Picture 5" descr="4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836613"/>
            <a:ext cx="6116638" cy="5311775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818966"/>
            <a:ext cx="7105896" cy="532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4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333375"/>
            <a:ext cx="7772400" cy="4365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 smtClean="0"/>
              <a:t>Планируемые архитектурные решения при благоустройстве общественной территории</a:t>
            </a:r>
            <a:endParaRPr lang="ru-RU" sz="2000" b="1" dirty="0"/>
          </a:p>
        </p:txBody>
      </p:sp>
      <p:sp>
        <p:nvSpPr>
          <p:cNvPr id="46083" name="Заголовок 1"/>
          <p:cNvSpPr txBox="1">
            <a:spLocks/>
          </p:cNvSpPr>
          <p:nvPr/>
        </p:nvSpPr>
        <p:spPr bwMode="auto">
          <a:xfrm>
            <a:off x="1116013" y="1196975"/>
            <a:ext cx="73802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/>
            <a:r>
              <a:rPr lang="ru-RU" sz="1600" b="1">
                <a:latin typeface="Corbel" pitchFamily="34" charset="0"/>
              </a:rPr>
              <a:t>Примеры используемых элементов МАФ</a:t>
            </a:r>
          </a:p>
        </p:txBody>
      </p:sp>
      <p:pic>
        <p:nvPicPr>
          <p:cNvPr id="46084" name="Picture 4" descr="G:\МКУ Развитие\Общественная территория\Я люблю СИЛИКАТ\вазон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2133600"/>
            <a:ext cx="3821113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 descr="G:\МКУ Развитие\Общественная территория\Я люблю СИЛИКАТ\zagraditelnye-klumb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2133600"/>
            <a:ext cx="41783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88913"/>
            <a:ext cx="7772400" cy="4365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 smtClean="0"/>
              <a:t>Планируемые архитектурные решения при благоустройстве общественной территории</a:t>
            </a:r>
            <a:endParaRPr lang="ru-RU" sz="2000" b="1" dirty="0"/>
          </a:p>
        </p:txBody>
      </p:sp>
      <p:sp>
        <p:nvSpPr>
          <p:cNvPr id="47107" name="Заголовок 1"/>
          <p:cNvSpPr txBox="1">
            <a:spLocks/>
          </p:cNvSpPr>
          <p:nvPr/>
        </p:nvSpPr>
        <p:spPr bwMode="auto">
          <a:xfrm>
            <a:off x="1258888" y="765175"/>
            <a:ext cx="73818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/>
            <a:r>
              <a:rPr lang="ru-RU" sz="1600" b="1">
                <a:latin typeface="Corbel" pitchFamily="34" charset="0"/>
              </a:rPr>
              <a:t>Примеры используемых элементов МАФ</a:t>
            </a:r>
          </a:p>
        </p:txBody>
      </p:sp>
      <p:pic>
        <p:nvPicPr>
          <p:cNvPr id="47108" name="Picture 2" descr="G:\МКУ Развитие\Общественная территория\Я люблю СИЛИКАТ\элементы благоустройства городской среды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5" y="1052513"/>
            <a:ext cx="7488238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88913"/>
            <a:ext cx="7772400" cy="4365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 smtClean="0"/>
              <a:t>Планируемые архитектурные решения при благоустройстве общественной территории</a:t>
            </a:r>
            <a:endParaRPr lang="ru-RU" sz="2000" b="1" dirty="0"/>
          </a:p>
        </p:txBody>
      </p:sp>
      <p:sp>
        <p:nvSpPr>
          <p:cNvPr id="48131" name="Заголовок 1"/>
          <p:cNvSpPr txBox="1">
            <a:spLocks/>
          </p:cNvSpPr>
          <p:nvPr/>
        </p:nvSpPr>
        <p:spPr bwMode="auto">
          <a:xfrm>
            <a:off x="1258888" y="765175"/>
            <a:ext cx="73818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/>
            <a:r>
              <a:rPr lang="ru-RU" sz="1600" b="1">
                <a:latin typeface="Corbel" pitchFamily="34" charset="0"/>
              </a:rPr>
              <a:t>Примеры  используемых элементов МАФ</a:t>
            </a:r>
          </a:p>
        </p:txBody>
      </p:sp>
      <p:pic>
        <p:nvPicPr>
          <p:cNvPr id="48132" name="Picture 2" descr="G:\МКУ Развитие\Общественная территория\Я люблю СИЛИКАТ\лавк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1196975"/>
            <a:ext cx="246380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3" descr="G:\МКУ Развитие\Общественная территория\Я люблю СИЛИКАТ\урн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488" y="1196975"/>
            <a:ext cx="2016125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5" descr="G:\МКУ Развитие\Общественная территория\Я люблю СИЛИКАТ\meb_4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3938" y="1196975"/>
            <a:ext cx="33115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7" descr="G:\МКУ Развитие\Общественная территория\Я люблю СИЛИКАТ\vera_lv351_skamy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76375" y="3789363"/>
            <a:ext cx="3671888" cy="27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Picture 8" descr="G:\МКУ Развитие\Общественная территория\Я люблю СИЛИКАТ\1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19700" y="3789363"/>
            <a:ext cx="3744913" cy="27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88913"/>
            <a:ext cx="7772400" cy="4365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 smtClean="0"/>
              <a:t>Планируемые архитектурные решения при благоустройстве общественной территории</a:t>
            </a:r>
            <a:endParaRPr lang="ru-RU" sz="2000" b="1" dirty="0"/>
          </a:p>
        </p:txBody>
      </p:sp>
      <p:sp>
        <p:nvSpPr>
          <p:cNvPr id="49155" name="Заголовок 1"/>
          <p:cNvSpPr txBox="1">
            <a:spLocks/>
          </p:cNvSpPr>
          <p:nvPr/>
        </p:nvSpPr>
        <p:spPr bwMode="auto">
          <a:xfrm>
            <a:off x="1258888" y="765175"/>
            <a:ext cx="73818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/>
            <a:r>
              <a:rPr lang="ru-RU" sz="1600" b="1">
                <a:latin typeface="Corbel" pitchFamily="34" charset="0"/>
              </a:rPr>
              <a:t>Примеры  используемых элементов МАФ</a:t>
            </a:r>
          </a:p>
        </p:txBody>
      </p:sp>
      <p:pic>
        <p:nvPicPr>
          <p:cNvPr id="49156" name="Picture 2" descr="G:\МКУ Развитие\Общественная территория\Я люблю СИЛИКАТ\WhatsApp-Image-2017-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1125538"/>
            <a:ext cx="379253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3" descr="G:\МКУ Развитие\Общественная территория\Я люблю СИЛИКАТ\МАФ  Скамья любви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1125538"/>
            <a:ext cx="4032250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4" descr="G:\МКУ Развитие\Общественная территория\Я люблю СИЛИКАТ\22455fb7cf407acbd945bc95a953f1bf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58888" y="3860800"/>
            <a:ext cx="4033837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5" descr="G:\МКУ Развитие\Общественная территория\Я люблю СИЛИКАТ\stimex-trade.ru-gmaf-1004-312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35600" y="3860800"/>
            <a:ext cx="3240088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088" y="344488"/>
            <a:ext cx="7772400" cy="436562"/>
          </a:xfrm>
        </p:spPr>
        <p:txBody>
          <a:bodyPr>
            <a:normAutofit fontScale="90000"/>
          </a:bodyPr>
          <a:lstStyle/>
          <a:p>
            <a:r>
              <a:rPr lang="ru-RU" sz="1800" b="1" smtClean="0">
                <a:ln>
                  <a:noFill/>
                </a:ln>
              </a:rPr>
              <a:t>Расположение общественной территории на карте города: </a:t>
            </a:r>
            <a:br>
              <a:rPr lang="ru-RU" sz="1800" b="1" smtClean="0">
                <a:ln>
                  <a:noFill/>
                </a:ln>
              </a:rPr>
            </a:br>
            <a:r>
              <a:rPr lang="ru-RU" sz="1800" b="1" smtClean="0">
                <a:ln>
                  <a:noFill/>
                </a:ln>
              </a:rPr>
              <a:t>мкр. Силикат, «Пешеходная зона»</a:t>
            </a:r>
            <a:br>
              <a:rPr lang="ru-RU" sz="1800" b="1" smtClean="0">
                <a:ln>
                  <a:noFill/>
                </a:ln>
              </a:rPr>
            </a:br>
            <a:endParaRPr lang="ru-RU" sz="1800" b="1" smtClean="0">
              <a:ln>
                <a:noFill/>
              </a:ln>
            </a:endParaRPr>
          </a:p>
        </p:txBody>
      </p:sp>
      <p:pic>
        <p:nvPicPr>
          <p:cNvPr id="22531" name="Рисунок 5"/>
          <p:cNvPicPr>
            <a:picLocks noChangeAspect="1" noChangeArrowheads="1"/>
          </p:cNvPicPr>
          <p:nvPr/>
        </p:nvPicPr>
        <p:blipFill>
          <a:blip r:embed="rId3"/>
          <a:srcRect l="28700" t="14822" r="14217" b="6215"/>
          <a:stretch>
            <a:fillRect/>
          </a:stretch>
        </p:blipFill>
        <p:spPr bwMode="auto">
          <a:xfrm>
            <a:off x="1476375" y="765175"/>
            <a:ext cx="6624638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5867400" y="1628775"/>
            <a:ext cx="433388" cy="5048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4713288" y="1628775"/>
            <a:ext cx="1154112" cy="863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4713288" y="2492375"/>
            <a:ext cx="219075" cy="2889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3635375" y="2781300"/>
            <a:ext cx="1296988" cy="9350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 flipV="1">
            <a:off x="3563938" y="3644900"/>
            <a:ext cx="71437" cy="714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>
            <a:off x="2987675" y="3644900"/>
            <a:ext cx="576263" cy="431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2987675" y="4076700"/>
            <a:ext cx="144463" cy="2159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3132138" y="3249613"/>
            <a:ext cx="1439862" cy="1038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4572000" y="3244850"/>
            <a:ext cx="71438" cy="1476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V="1">
            <a:off x="4643438" y="2133600"/>
            <a:ext cx="1657350" cy="12588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Заголовок 1"/>
          <p:cNvSpPr txBox="1">
            <a:spLocks/>
          </p:cNvSpPr>
          <p:nvPr/>
        </p:nvSpPr>
        <p:spPr>
          <a:xfrm>
            <a:off x="2717800" y="6269038"/>
            <a:ext cx="2771775" cy="441325"/>
          </a:xfrm>
          <a:prstGeom prst="rect">
            <a:avLst/>
          </a:prstGeom>
        </p:spPr>
        <p:txBody>
          <a:bodyPr bIns="91440" anchor="b"/>
          <a:lstStyle/>
          <a:p>
            <a:pPr algn="l" fontAlgn="auto">
              <a:spcAft>
                <a:spcPts val="0"/>
              </a:spcAft>
              <a:defRPr/>
            </a:pPr>
            <a:r>
              <a:rPr lang="ru-RU" sz="1600" b="1" dirty="0">
                <a:latin typeface="+mn-lt"/>
                <a:ea typeface="+mj-ea"/>
                <a:cs typeface="+mj-cs"/>
              </a:rPr>
              <a:t>Граница благоустройства</a:t>
            </a: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5526088" y="6510338"/>
            <a:ext cx="16208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1042988" y="188913"/>
            <a:ext cx="7772400" cy="436562"/>
          </a:xfrm>
        </p:spPr>
        <p:txBody>
          <a:bodyPr/>
          <a:lstStyle/>
          <a:p>
            <a:r>
              <a:rPr lang="ru-RU" sz="2000" b="1" smtClean="0">
                <a:ln>
                  <a:noFill/>
                </a:ln>
              </a:rPr>
              <a:t>Фотофиксация общественной территории</a:t>
            </a:r>
          </a:p>
        </p:txBody>
      </p:sp>
      <p:pic>
        <p:nvPicPr>
          <p:cNvPr id="27651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6350" y="657225"/>
            <a:ext cx="7307263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1042988" y="188913"/>
            <a:ext cx="7772400" cy="436562"/>
          </a:xfrm>
        </p:spPr>
        <p:txBody>
          <a:bodyPr/>
          <a:lstStyle/>
          <a:p>
            <a:r>
              <a:rPr lang="ru-RU" sz="2000" b="1" smtClean="0">
                <a:ln>
                  <a:noFill/>
                </a:ln>
              </a:rPr>
              <a:t>Фотофиксация общественной территории</a:t>
            </a:r>
          </a:p>
        </p:txBody>
      </p:sp>
      <p:pic>
        <p:nvPicPr>
          <p:cNvPr id="28675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625475"/>
            <a:ext cx="7273925" cy="539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1042988" y="188913"/>
            <a:ext cx="7772400" cy="436562"/>
          </a:xfrm>
        </p:spPr>
        <p:txBody>
          <a:bodyPr/>
          <a:lstStyle/>
          <a:p>
            <a:r>
              <a:rPr lang="ru-RU" sz="2000" b="1" smtClean="0">
                <a:ln>
                  <a:noFill/>
                </a:ln>
              </a:rPr>
              <a:t>Фотофиксация общественной территории</a:t>
            </a:r>
          </a:p>
        </p:txBody>
      </p:sp>
      <p:pic>
        <p:nvPicPr>
          <p:cNvPr id="29699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4238" y="692150"/>
            <a:ext cx="3932237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88" y="625475"/>
            <a:ext cx="3983037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1042988" y="188913"/>
            <a:ext cx="7772400" cy="436562"/>
          </a:xfrm>
        </p:spPr>
        <p:txBody>
          <a:bodyPr/>
          <a:lstStyle/>
          <a:p>
            <a:r>
              <a:rPr lang="ru-RU" sz="2000" b="1" smtClean="0">
                <a:ln>
                  <a:noFill/>
                </a:ln>
              </a:rPr>
              <a:t>Фотофиксация общественной территории</a:t>
            </a:r>
          </a:p>
        </p:txBody>
      </p:sp>
      <p:pic>
        <p:nvPicPr>
          <p:cNvPr id="30723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6150" y="625475"/>
            <a:ext cx="3887788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0775" y="625475"/>
            <a:ext cx="398145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1042988" y="188913"/>
            <a:ext cx="7772400" cy="436562"/>
          </a:xfrm>
        </p:spPr>
        <p:txBody>
          <a:bodyPr/>
          <a:lstStyle/>
          <a:p>
            <a:r>
              <a:rPr lang="ru-RU" sz="2000" b="1" smtClean="0">
                <a:ln>
                  <a:noFill/>
                </a:ln>
              </a:rPr>
              <a:t>Фотофиксация общественной территории</a:t>
            </a:r>
          </a:p>
        </p:txBody>
      </p:sp>
      <p:pic>
        <p:nvPicPr>
          <p:cNvPr id="31747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625475"/>
            <a:ext cx="3938588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81588" y="625475"/>
            <a:ext cx="3851275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1042988" y="188913"/>
            <a:ext cx="7772400" cy="436562"/>
          </a:xfrm>
        </p:spPr>
        <p:txBody>
          <a:bodyPr/>
          <a:lstStyle/>
          <a:p>
            <a:r>
              <a:rPr lang="ru-RU" sz="2000" b="1" smtClean="0">
                <a:ln>
                  <a:noFill/>
                </a:ln>
              </a:rPr>
              <a:t>Фотофиксация общественной территории</a:t>
            </a:r>
          </a:p>
        </p:txBody>
      </p:sp>
      <p:pic>
        <p:nvPicPr>
          <p:cNvPr id="32771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0313" y="652463"/>
            <a:ext cx="7532687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Другая 16">
      <a:dk1>
        <a:srgbClr val="002060"/>
      </a:dk1>
      <a:lt1>
        <a:sysClr val="window" lastClr="FFFFFF"/>
      </a:lt1>
      <a:dk2>
        <a:srgbClr val="002060"/>
      </a:dk2>
      <a:lt2>
        <a:srgbClr val="002060"/>
      </a:lt2>
      <a:accent1>
        <a:srgbClr val="DE6C9F"/>
      </a:accent1>
      <a:accent2>
        <a:srgbClr val="00B050"/>
      </a:accent2>
      <a:accent3>
        <a:srgbClr val="E29D3E"/>
      </a:accent3>
      <a:accent4>
        <a:srgbClr val="D64A3B"/>
      </a:accent4>
      <a:accent5>
        <a:srgbClr val="AE2663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1694</TotalTime>
  <Words>379</Words>
  <Application>Microsoft Office PowerPoint</Application>
  <PresentationFormat>Экран (4:3)</PresentationFormat>
  <Paragraphs>45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8" baseType="lpstr">
      <vt:lpstr>Arial</vt:lpstr>
      <vt:lpstr>Corbel</vt:lpstr>
      <vt:lpstr>Параллакс</vt:lpstr>
      <vt:lpstr>Краткая характеристика благоустраиваемой территории.</vt:lpstr>
      <vt:lpstr>Расположение общественной территории на карте города:  мкр. Силикат, «Пешеходная зона» </vt:lpstr>
      <vt:lpstr>Расположение общественной территории на карте города:  мкр. Силикат, «Пешеходная зона» </vt:lpstr>
      <vt:lpstr>Фотофиксация общественной территории</vt:lpstr>
      <vt:lpstr>Фотофиксация общественной территории</vt:lpstr>
      <vt:lpstr>Фотофиксация общественной территории</vt:lpstr>
      <vt:lpstr>Фотофиксация общественной территории</vt:lpstr>
      <vt:lpstr>Фотофиксация общественной территории</vt:lpstr>
      <vt:lpstr>Фотофиксация общественной территории</vt:lpstr>
      <vt:lpstr>Презентация PowerPoint</vt:lpstr>
      <vt:lpstr>Существующие объекты общественной территории, которые должны быть учтены при разработке общей концепции благоустройства</vt:lpstr>
      <vt:lpstr>Существующие объекты общественной территории, которые должны быть учтены при разработке общей концепции благоустройства</vt:lpstr>
      <vt:lpstr>Существующие объекты общественной территории, которые должны быть учтены при разработке общей концепции благоустройства</vt:lpstr>
      <vt:lpstr> 1. Создание рекреационной зоны для детей и взрослых; 2. Демонтаж старого и установка нового ограждения; 3. Удаление старых, сухих деревьев, выкорчевка пней, опиловка, кронирование; 4. Озеленение (газон, кустарники, деревья); 5. Установка освещения; 6. Устройство фонтана; 7. Установка малых архитектурных форм, в т.ч. арок, стелл, надписей «Силикат», «Я люблю Силикат» и т.д.; 8. Работы по асфальтированию, укладка тротуарной плитки, устройство бордюрного камня; 9. Реставрация забора (бетонные столбы, металлические секции)между домами 2 и 11; 10. Декорирование канализационных люков колодцев (минимум 2 шт.); 11. Реставрация мемориалов; 12. Прочие работы ….</vt:lpstr>
      <vt:lpstr>Планируемые архитектурные решения при благоустройстве общественной территории</vt:lpstr>
      <vt:lpstr>Планируемые архитектурные решения при благоустройстве общественной территории</vt:lpstr>
      <vt:lpstr>Планируемые архитектурные решения при благоустройстве общественной территории</vt:lpstr>
      <vt:lpstr>Планируемые архитектурные решения при благоустройстве общественной территории</vt:lpstr>
      <vt:lpstr>Планируемые архитектурные решения при благоустройстве общественной территории</vt:lpstr>
      <vt:lpstr>Планируемые архитектурные решения при благоустройстве общественной территории</vt:lpstr>
      <vt:lpstr>Планируемые архитектурные решения при благоустройстве общественной территории</vt:lpstr>
      <vt:lpstr>Планируемые архитектурные решения при благоустройстве общественной территории</vt:lpstr>
      <vt:lpstr>Планируемые архитектурные решения при благоустройстве общественной территории</vt:lpstr>
      <vt:lpstr>Планируемые архитектурные решения при благоустройстве общественной территории</vt:lpstr>
      <vt:lpstr>Планируемые архитектурные решения при благоустройстве общественной территории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Благоустройство дворовой территории по адресу: г.Раменское, ул.Серова, д.13а, 13б</dc:title>
  <dc:creator>пользователь</dc:creator>
  <cp:lastModifiedBy>user-zglavugh</cp:lastModifiedBy>
  <cp:revision>242</cp:revision>
  <cp:lastPrinted>2018-01-17T13:47:35Z</cp:lastPrinted>
  <dcterms:created xsi:type="dcterms:W3CDTF">2017-11-30T11:17:30Z</dcterms:created>
  <dcterms:modified xsi:type="dcterms:W3CDTF">2019-02-06T11:21:08Z</dcterms:modified>
</cp:coreProperties>
</file>